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82" r:id="rId3"/>
    <p:sldId id="281" r:id="rId4"/>
    <p:sldId id="283" r:id="rId5"/>
    <p:sldId id="266" r:id="rId6"/>
    <p:sldId id="288" r:id="rId7"/>
    <p:sldId id="289" r:id="rId8"/>
    <p:sldId id="287" r:id="rId9"/>
    <p:sldId id="290" r:id="rId10"/>
    <p:sldId id="267" r:id="rId11"/>
    <p:sldId id="268" r:id="rId12"/>
    <p:sldId id="269" r:id="rId13"/>
    <p:sldId id="257" r:id="rId14"/>
    <p:sldId id="258" r:id="rId15"/>
    <p:sldId id="259" r:id="rId16"/>
    <p:sldId id="284" r:id="rId17"/>
    <p:sldId id="261" r:id="rId18"/>
    <p:sldId id="260" r:id="rId19"/>
    <p:sldId id="262" r:id="rId20"/>
    <p:sldId id="263" r:id="rId21"/>
    <p:sldId id="264" r:id="rId22"/>
    <p:sldId id="265" r:id="rId23"/>
    <p:sldId id="286" r:id="rId24"/>
    <p:sldId id="272" r:id="rId25"/>
    <p:sldId id="273" r:id="rId26"/>
    <p:sldId id="285" r:id="rId27"/>
    <p:sldId id="274" r:id="rId28"/>
    <p:sldId id="275" r:id="rId29"/>
    <p:sldId id="276" r:id="rId30"/>
    <p:sldId id="277" r:id="rId31"/>
    <p:sldId id="278" r:id="rId32"/>
    <p:sldId id="270" r:id="rId33"/>
    <p:sldId id="27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982F"/>
    <a:srgbClr val="FFCC00"/>
    <a:srgbClr val="68E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2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85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90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461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57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37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83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67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280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73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85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455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3510-E712-47F5-B629-19511C65D9A6}" type="datetimeFigureOut">
              <a:rPr lang="ru-RU" smtClean="0"/>
              <a:t>24.02.2026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8D60D-2927-4FB0-B60F-FFF136ECE7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04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1749" y="711125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Әдістер </a:t>
            </a:r>
            <a:endParaRPr lang="ru-RU" sz="22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24744"/>
            <a:ext cx="79928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дегеніміз – кластың деректері және әдістерімен жұмыс істеуге арналған кластың атауы бар функционалдық элемент.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тек бір рет сипаталады және ол кластың түрлі объекттері үшін бірнеше рет шақырылуы мүмкін. 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 әдістерінің жалпы жазылу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форматы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мына түрде болады: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78327" y="3284984"/>
            <a:ext cx="6849500" cy="156966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[ спецификаторлар ] әдіс типі     әдістің атауы ( [ параметрлер ] )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{    </a:t>
            </a:r>
            <a:r>
              <a:rPr lang="kk-KZ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денесі  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0546" y="5085184"/>
            <a:ext cx="8280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атауы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бағдарламашы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 </a:t>
            </a:r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идентификатор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Әдіс атауының мағынасы болғаны дұрыс, мысалы, sym, max, poisk және т.б.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015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AD769-C9FD-475C-B364-EBC39BF5E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 err="1">
                <a:solidFill>
                  <a:srgbClr val="080808"/>
                </a:solidFill>
                <a:effectLst/>
                <a:latin typeface="Play"/>
              </a:rPr>
              <a:t>Әдістер</a:t>
            </a:r>
            <a:r>
              <a:rPr lang="ru-RU" b="1" i="0" dirty="0">
                <a:solidFill>
                  <a:srgbClr val="080808"/>
                </a:solidFill>
                <a:effectLst/>
                <a:latin typeface="Play"/>
              </a:rPr>
              <a:t> </a:t>
            </a:r>
            <a:r>
              <a:rPr lang="ru-RU" b="1" i="0" dirty="0" err="1">
                <a:solidFill>
                  <a:srgbClr val="080808"/>
                </a:solidFill>
                <a:effectLst/>
                <a:latin typeface="Play"/>
              </a:rPr>
              <a:t>дегеніміз</a:t>
            </a:r>
            <a:r>
              <a:rPr lang="ru-RU" b="1" i="0" dirty="0">
                <a:solidFill>
                  <a:srgbClr val="080808"/>
                </a:solidFill>
                <a:effectLst/>
                <a:latin typeface="Play"/>
              </a:rPr>
              <a:t> не?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D3A06A-39AE-407B-9B0B-0607280A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779" y="1268760"/>
            <a:ext cx="8229600" cy="4525963"/>
          </a:xfrm>
        </p:spPr>
        <p:txBody>
          <a:bodyPr>
            <a:normAutofit/>
          </a:bodyPr>
          <a:lstStyle/>
          <a:p>
            <a:pPr algn="l" fontAlgn="base"/>
            <a:r>
              <a:rPr lang="en-US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C#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код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бөлігін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пайдаланғымыз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нәрсені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қолданамыз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pPr algn="l" fontAlgn="base"/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5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код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блогы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0" i="0" dirty="0" err="1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қарастырыңыз</a:t>
            </a:r>
            <a:r>
              <a:rPr lang="ru-RU" sz="2500" b="0" i="0" dirty="0"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Бағдарламалауда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en-US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DRY 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принципін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ұстанған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дұрыс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,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ол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 </a:t>
            </a:r>
            <a:r>
              <a:rPr lang="en-US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Don't Repeat Yourself</a:t>
            </a:r>
            <a:r>
              <a:rPr lang="kk-KZ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/</a:t>
            </a:r>
            <a:r>
              <a:rPr lang="kk-KZ" sz="2500" dirty="0">
                <a:solidFill>
                  <a:srgbClr val="000000"/>
                </a:solidFill>
              </a:rPr>
              <a:t>қайталамаңыз</a:t>
            </a:r>
            <a:r>
              <a:rPr lang="en-US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 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дегенді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білдіреді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 .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Әдістер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мен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циклдар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қайталанатын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кодты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жоюдың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тамаша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құралдары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болып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dirty="0" err="1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табылады</a:t>
            </a:r>
            <a:r>
              <a:rPr lang="ru-RU" sz="2500" b="0" i="0" dirty="0">
                <a:solidFill>
                  <a:srgbClr val="000000"/>
                </a:solidFill>
                <a:effectLst/>
                <a:latin typeface="Hind Siliguri" panose="02000000000000000000" pitchFamily="2" charset="0"/>
              </a:rPr>
              <a:t>.</a:t>
            </a:r>
            <a:endParaRPr lang="ru-KZ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45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78B3F-FC05-4D3A-8B16-6EDCE588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0" dirty="0" err="1">
                <a:solidFill>
                  <a:srgbClr val="080808"/>
                </a:solidFill>
                <a:effectLst/>
                <a:latin typeface="Play"/>
              </a:rPr>
              <a:t>Әдістер</a:t>
            </a:r>
            <a:r>
              <a:rPr lang="ru-RU" b="1" i="0" dirty="0">
                <a:solidFill>
                  <a:srgbClr val="080808"/>
                </a:solidFill>
                <a:effectLst/>
                <a:latin typeface="Play"/>
              </a:rPr>
              <a:t> </a:t>
            </a:r>
            <a:r>
              <a:rPr lang="ru-RU" b="1" i="0" dirty="0" err="1">
                <a:solidFill>
                  <a:srgbClr val="080808"/>
                </a:solidFill>
                <a:effectLst/>
                <a:latin typeface="Play"/>
              </a:rPr>
              <a:t>дегеніміз</a:t>
            </a:r>
            <a:r>
              <a:rPr lang="ru-RU" b="1" i="0" dirty="0">
                <a:solidFill>
                  <a:srgbClr val="080808"/>
                </a:solidFill>
                <a:effectLst/>
                <a:latin typeface="Play"/>
              </a:rPr>
              <a:t> не?</a:t>
            </a:r>
            <a:endParaRPr lang="ru-KZ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E470AB-8C4C-461F-B62C-18E3DBB9D1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0020"/>
            <a:ext cx="8229600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F6B97A-48A3-4C1E-9440-1143A176475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7200" y="3140968"/>
            <a:ext cx="7992888" cy="3077766"/>
          </a:xfrm>
          <a:prstGeom prst="rect">
            <a:avLst/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Жоғарыдағы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суретте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countToTen</a:t>
            </a:r>
            <a:r>
              <a:rPr kumimoji="0" lang="en-US" altLang="ru-KZ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жақтағы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қораптағы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кодқа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сілтеме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пайдаланамыз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KZ" altLang="ru-KZ" sz="2000" b="1" i="0" u="none" strike="noStrike" cap="none" normalizeH="0" baseline="0" dirty="0" err="1">
                <a:ln>
                  <a:noFill/>
                </a:ln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әдістің</a:t>
            </a:r>
            <a:r>
              <a:rPr kumimoji="0" lang="ru-KZ" altLang="ru-KZ" sz="2000" b="1" i="0" u="none" strike="noStrike" cap="none" normalizeH="0" baseline="0" dirty="0">
                <a:ln>
                  <a:noFill/>
                </a:ln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KZ" altLang="ru-KZ" sz="2000" b="1" i="0" u="none" strike="noStrike" cap="none" normalizeH="0" baseline="0" dirty="0" err="1">
                <a:ln>
                  <a:noFill/>
                </a:ln>
                <a:solidFill>
                  <a:srgbClr val="36363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бар ,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кодты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синтаксисті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methodName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altLang="ru-KZ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KZ" sz="2000" dirty="0">
              <a:solidFill>
                <a:srgbClr val="0808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болғанымен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тарауларда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қарастырамыз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en-US" altLang="ru-KZ" sz="2000" b="0" i="0" u="none" strike="noStrike" cap="none" normalizeH="0" baseline="0" dirty="0">
              <a:ln>
                <a:noFill/>
              </a:ln>
              <a:solidFill>
                <a:srgbClr val="0808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KZ" sz="2000" dirty="0">
              <a:solidFill>
                <a:srgbClr val="08080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код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белгіленген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оны 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кодты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жазудың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countToTen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жазу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countToTen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()</a:t>
            </a:r>
            <a:r>
              <a:rPr lang="en-US" altLang="ru-KZ" sz="2000" dirty="0">
                <a:solidFill>
                  <a:srgbClr val="DC143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KZ" altLang="ru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61F94A-83CB-4510-8A33-E1C9275FC017}"/>
              </a:ext>
            </a:extLst>
          </p:cNvPr>
          <p:cNvSpPr txBox="1"/>
          <p:nvPr/>
        </p:nvSpPr>
        <p:spPr>
          <a:xfrm>
            <a:off x="1187624" y="1186805"/>
            <a:ext cx="1800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countToTen</a:t>
            </a:r>
            <a:endParaRPr lang="ru-KZ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0BC962-FBBB-4198-81D3-9B548BFC509D}"/>
              </a:ext>
            </a:extLst>
          </p:cNvPr>
          <p:cNvSpPr txBox="1"/>
          <p:nvPr/>
        </p:nvSpPr>
        <p:spPr>
          <a:xfrm>
            <a:off x="4211960" y="1848415"/>
            <a:ext cx="1800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countToTen</a:t>
            </a:r>
            <a:endParaRPr lang="ru-KZ" sz="2200" dirty="0"/>
          </a:p>
        </p:txBody>
      </p:sp>
    </p:spTree>
    <p:extLst>
      <p:ext uri="{BB962C8B-B14F-4D97-AF65-F5344CB8AC3E}">
        <p14:creationId xmlns:p14="http://schemas.microsoft.com/office/powerpoint/2010/main" val="1177622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DDDBA1-CBC4-4E71-8ED1-841BAB5BC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3500" b="1" dirty="0" err="1">
                <a:effectLst/>
                <a:latin typeface="Play"/>
              </a:rPr>
              <a:t>Әдістерді</a:t>
            </a:r>
            <a:r>
              <a:rPr lang="ru-RU" sz="3500" b="1" dirty="0">
                <a:effectLst/>
                <a:latin typeface="Play"/>
              </a:rPr>
              <a:t> </a:t>
            </a:r>
            <a:r>
              <a:rPr lang="ru-RU" sz="3500" b="1" dirty="0" err="1">
                <a:effectLst/>
                <a:latin typeface="Play"/>
              </a:rPr>
              <a:t>жасау</a:t>
            </a:r>
            <a:r>
              <a:rPr lang="ru-RU" sz="3500" b="1" dirty="0">
                <a:effectLst/>
                <a:latin typeface="Play"/>
              </a:rPr>
              <a:t> </a:t>
            </a:r>
            <a:r>
              <a:rPr lang="ru-RU" sz="3500" b="1" dirty="0" err="1">
                <a:effectLst/>
                <a:latin typeface="Play"/>
              </a:rPr>
              <a:t>және</a:t>
            </a:r>
            <a:r>
              <a:rPr lang="ru-RU" sz="3500" b="1" dirty="0">
                <a:effectLst/>
                <a:latin typeface="Play"/>
              </a:rPr>
              <a:t> </a:t>
            </a:r>
            <a:r>
              <a:rPr lang="ru-RU" sz="3500" b="1" dirty="0" err="1">
                <a:effectLst/>
                <a:latin typeface="Play"/>
              </a:rPr>
              <a:t>шақыру</a:t>
            </a:r>
            <a:endParaRPr lang="ru-KZ" sz="35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6E762D-DE3E-467D-BC38-8F9C6FB39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01" y="836713"/>
            <a:ext cx="8039134" cy="1008112"/>
          </a:xfrm>
        </p:spPr>
        <p:txBody>
          <a:bodyPr>
            <a:normAutofit fontScale="92500" lnSpcReduction="10000"/>
          </a:bodyPr>
          <a:lstStyle/>
          <a:p>
            <a:pPr marL="0" indent="0" algn="l" fontAlgn="base">
              <a:buNone/>
            </a:pPr>
            <a:r>
              <a:rPr lang="ru-RU" sz="2200" b="1" i="0" dirty="0" err="1">
                <a:solidFill>
                  <a:srgbClr val="080808"/>
                </a:solidFill>
                <a:effectLst/>
                <a:latin typeface="Hind Siliguri" panose="02000000000000000000" pitchFamily="2" charset="0"/>
              </a:rPr>
              <a:t>Әдіс</a:t>
            </a:r>
            <a:r>
              <a:rPr lang="ru-RU" sz="2200" b="1" i="0" dirty="0">
                <a:solidFill>
                  <a:srgbClr val="080808"/>
                </a:solidFill>
                <a:effectLst/>
                <a:latin typeface="Hind Siliguri" panose="02000000000000000000" pitchFamily="2" charset="0"/>
              </a:rPr>
              <a:t> </a:t>
            </a:r>
            <a:r>
              <a:rPr lang="ru-RU" sz="2200" b="1" i="0" dirty="0" err="1">
                <a:solidFill>
                  <a:srgbClr val="080808"/>
                </a:solidFill>
                <a:effectLst/>
                <a:latin typeface="Hind Siliguri" panose="02000000000000000000" pitchFamily="2" charset="0"/>
              </a:rPr>
              <a:t>синтаксисі</a:t>
            </a:r>
            <a:endParaRPr lang="ru-RU" sz="2200" b="1" i="0" dirty="0">
              <a:solidFill>
                <a:srgbClr val="080808"/>
              </a:solidFill>
              <a:effectLst/>
              <a:latin typeface="Hind Siliguri" panose="02000000000000000000" pitchFamily="2" charset="0"/>
            </a:endParaRPr>
          </a:p>
          <a:p>
            <a:pPr marL="0" indent="0" algn="l" fontAlgn="base">
              <a:buNone/>
            </a:pPr>
            <a:r>
              <a:rPr lang="en-US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C#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тіліндегі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синтаксисті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2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KZ" sz="2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977FE2-9496-447A-8B81-A2DA9461B3AB}"/>
              </a:ext>
            </a:extLst>
          </p:cNvPr>
          <p:cNvSpPr txBox="1"/>
          <p:nvPr/>
        </p:nvSpPr>
        <p:spPr>
          <a:xfrm>
            <a:off x="827583" y="1772816"/>
            <a:ext cx="6408713" cy="147732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returnDataType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MethodName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(parameters)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    // Code to be executed when the method is called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B362B61-735E-4F85-88C7-71870B65A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101" y="3397099"/>
            <a:ext cx="7848667" cy="270843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22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әдістің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кластың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данасына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кластың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тиесілі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ru-KZ" altLang="ru-KZ" sz="2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u-KZ" altLang="ru-KZ" sz="22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returnDataType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қайтаратын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типін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kumimoji="0" lang="en-US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oid</a:t>
            </a:r>
            <a:r>
              <a:rPr kumimoji="0" lang="en-US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kk-KZ" altLang="ru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KZ" altLang="ru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қайтарылмаса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KZ" altLang="ru-KZ" sz="22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пайдаланыңыз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22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MethodName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әдістің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функциясын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сипаттауы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керек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KZ" altLang="ru-KZ" sz="22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жақша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әдіске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енгізулер</a:t>
            </a:r>
            <a:r>
              <a:rPr kumimoji="0" lang="ru-KZ" altLang="ru-KZ" sz="22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KZ" altLang="ru-KZ" sz="22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204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950578"/>
            <a:ext cx="82809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latin typeface="Times New Roman" pitchFamily="18" charset="0"/>
                <a:cs typeface="Times New Roman" pitchFamily="18" charset="0"/>
              </a:rPr>
              <a:t>Класс әдістері. </a:t>
            </a:r>
            <a:r>
              <a:rPr lang="kk-KZ" sz="2200" b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kk-KZ" sz="2200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 типі берілсе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(void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-тан бөлек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),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онда әдіс денесінде соңғы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ретінде әдіс жұмысының нәтижесін қайтаратын </a:t>
            </a:r>
            <a:r>
              <a:rPr lang="en-US" sz="2200" b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оператор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ы болуы керек. Мысалы, әдістің анықталуы: 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8413"/>
            <a:ext cx="9342784" cy="1087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fontAlgn="base"/>
            <a:r>
              <a:rPr lang="en-US" sz="2400" b="1" dirty="0">
                <a:latin typeface="Times New Roman" panose="02020603050405020304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400" b="1" dirty="0">
                <a:latin typeface="Times New Roman" panose="02020603050405020304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</a:p>
          <a:p>
            <a:pPr algn="ctr" fontAlgn="base"/>
            <a:r>
              <a:rPr lang="ru-RU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Әдістің</a:t>
            </a:r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қайтару</a:t>
            </a:r>
            <a: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2088186"/>
            <a:ext cx="6128792" cy="24622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static </a:t>
            </a:r>
            <a:r>
              <a:rPr lang="en-US" sz="22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bb,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cc)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{         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         mm =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         if (mm &lt; bb) mm = bb;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         if (mm &lt; cc) mm = cc;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return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mm;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}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6153" y="4626135"/>
            <a:ext cx="82809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Әдісті шақыру үшін әдісті </a:t>
            </a:r>
            <a:r>
              <a:rPr lang="kk-KZ" sz="2200" b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айнымалыға меншіктеу керек 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немесе C# тілінің операторларында өрнек ретінде қолдану керек. Әдетте осындай әдістерді </a:t>
            </a:r>
            <a:r>
              <a:rPr lang="kk-KZ" sz="2200" b="1" u="sng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деп атайды.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43608" y="5907422"/>
            <a:ext cx="4901372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 m = </a:t>
            </a:r>
            <a:r>
              <a:rPr lang="en-US" sz="2500" b="1" dirty="0" err="1">
                <a:latin typeface="Times New Roman" pitchFamily="18" charset="0"/>
                <a:cs typeface="Times New Roman" pitchFamily="18" charset="0"/>
              </a:rPr>
              <a:t>maxc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500" b="1" dirty="0" err="1">
                <a:latin typeface="Times New Roman" pitchFamily="18" charset="0"/>
                <a:cs typeface="Times New Roman" pitchFamily="18" charset="0"/>
              </a:rPr>
              <a:t>a,b,c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619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6DCF90-E651-4C9D-A69D-A557C18DD025}"/>
              </a:ext>
            </a:extLst>
          </p:cNvPr>
          <p:cNvSpPr txBox="1"/>
          <p:nvPr/>
        </p:nvSpPr>
        <p:spPr>
          <a:xfrm>
            <a:off x="1907704" y="260648"/>
            <a:ext cx="45720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500" b="1" dirty="0" err="1">
                <a:effectLst/>
                <a:latin typeface="Play"/>
              </a:rPr>
              <a:t>Әдістің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қайтару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мәндері</a:t>
            </a:r>
            <a:endParaRPr lang="ru-RU" sz="2500" b="1" dirty="0">
              <a:effectLst/>
              <a:latin typeface="Play"/>
            </a:endParaRPr>
          </a:p>
          <a:p>
            <a:br>
              <a:rPr lang="ru-RU" sz="2500" b="0" i="0" spc="20" dirty="0">
                <a:solidFill>
                  <a:srgbClr val="080808"/>
                </a:solidFill>
                <a:effectLst/>
                <a:latin typeface="Hind Siliguri" panose="02000000000000000000" pitchFamily="2" charset="0"/>
              </a:rPr>
            </a:br>
            <a:endParaRPr lang="ru-KZ" sz="2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D3C0AC-E5F1-4314-9895-50E949387F6A}"/>
              </a:ext>
            </a:extLst>
          </p:cNvPr>
          <p:cNvSpPr txBox="1"/>
          <p:nvPr/>
        </p:nvSpPr>
        <p:spPr>
          <a:xfrm>
            <a:off x="395536" y="853390"/>
            <a:ext cx="8352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 fontAlgn="base"/>
            <a:r>
              <a:rPr lang="ru-RU" b="0" i="0" dirty="0" err="1">
                <a:effectLst/>
                <a:latin typeface="Hind Siliguri" panose="02000000000000000000" pitchFamily="2" charset="0"/>
              </a:rPr>
              <a:t>Біз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деректерді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функцияларға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қалай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беру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керектігін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үйрендік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1" i="0" dirty="0">
                <a:effectLst/>
                <a:latin typeface="Hind Siliguri" panose="02000000000000000000" pitchFamily="2" charset="0"/>
              </a:rPr>
              <a:t>,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бірақ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енді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деректерді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әдістен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орындалған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орнына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қалай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қайтару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керектігін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үйренеміз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.</a:t>
            </a:r>
          </a:p>
          <a:p>
            <a:pPr indent="457200" algn="just" fontAlgn="base"/>
            <a:r>
              <a:rPr lang="ru-RU" b="0" i="0" dirty="0" err="1">
                <a:effectLst/>
                <a:latin typeface="Hind Siliguri" panose="02000000000000000000" pitchFamily="2" charset="0"/>
              </a:rPr>
              <a:t>Әдістерден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деректерді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алу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процесі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деректерді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1" i="0" dirty="0" err="1">
                <a:effectLst/>
                <a:latin typeface="Hind Siliguri" panose="02000000000000000000" pitchFamily="2" charset="0"/>
              </a:rPr>
              <a:t>қайтару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деп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те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аталады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, ал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қайтарылатын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деректер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немесе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мән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1" i="0" dirty="0" err="1">
                <a:effectLst/>
                <a:latin typeface="Hind Siliguri" panose="02000000000000000000" pitchFamily="2" charset="0"/>
              </a:rPr>
              <a:t>қайтарылатын</a:t>
            </a:r>
            <a:r>
              <a:rPr lang="ru-RU" b="1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1" i="0" dirty="0" err="1">
                <a:effectLst/>
                <a:latin typeface="Hind Siliguri" panose="02000000000000000000" pitchFamily="2" charset="0"/>
              </a:rPr>
              <a:t>мән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 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деп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аталады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.</a:t>
            </a:r>
          </a:p>
          <a:p>
            <a:pPr indent="457200" algn="just" fontAlgn="base"/>
            <a:r>
              <a:rPr lang="ru-RU" b="0" i="0" dirty="0" err="1">
                <a:effectLst/>
                <a:latin typeface="Hind Siliguri" panose="02000000000000000000" pitchFamily="2" charset="0"/>
              </a:rPr>
              <a:t>Қайтарылатын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мәні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бар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әдісті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құру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синтаксисі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 </a:t>
            </a:r>
            <a:r>
              <a:rPr lang="ru-RU" b="0" i="0" dirty="0" err="1">
                <a:effectLst/>
                <a:latin typeface="Hind Siliguri" panose="02000000000000000000" pitchFamily="2" charset="0"/>
              </a:rPr>
              <a:t>келесідей</a:t>
            </a:r>
            <a:r>
              <a:rPr lang="ru-RU" b="0" i="0" dirty="0">
                <a:effectLst/>
                <a:latin typeface="Hind Siliguri" panose="02000000000000000000" pitchFamily="2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8B619-B956-4845-B1BC-7C580A3E6A53}"/>
              </a:ext>
            </a:extLst>
          </p:cNvPr>
          <p:cNvSpPr txBox="1"/>
          <p:nvPr/>
        </p:nvSpPr>
        <p:spPr>
          <a:xfrm>
            <a:off x="683568" y="2492896"/>
            <a:ext cx="6840760" cy="14773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// Note: Parameters are optional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returnDataType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methodName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dataType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parameter1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...) 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valueToReturn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78CC0AB-2049-45BC-8C01-306D1739C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4163180"/>
            <a:ext cx="8064896" cy="1046440"/>
          </a:xfrm>
          <a:prstGeom prst="rect">
            <a:avLst/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ru-RU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А</a:t>
            </a:r>
            <a:r>
              <a:rPr kumimoji="0" lang="ru-KZ" altLang="ru-KZ" sz="24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йнымалы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 </a:t>
            </a:r>
            <a:r>
              <a:rPr kumimoji="0" lang="ru-KZ" altLang="ru-KZ" sz="24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Monaco"/>
                <a:cs typeface="Hind Siliguri" panose="02000000000000000000" pitchFamily="2" charset="0"/>
              </a:rPr>
              <a:t>valueToReturn</a:t>
            </a:r>
            <a:r>
              <a:rPr kumimoji="0" lang="kk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RU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(</a:t>
            </a:r>
            <a:r>
              <a:rPr kumimoji="0" lang="ru-KZ" altLang="ru-KZ" sz="24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мән</a:t>
            </a:r>
            <a:r>
              <a:rPr kumimoji="0" lang="ru-RU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)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kk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әдіс 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kk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типімен </a:t>
            </a:r>
            <a:r>
              <a:rPr lang="ru-KZ" altLang="ru-KZ" sz="2400" dirty="0" err="1">
                <a:solidFill>
                  <a:srgbClr val="DC143C"/>
                </a:solidFill>
                <a:latin typeface="Monaco"/>
                <a:cs typeface="Hind Siliguri" panose="02000000000000000000" pitchFamily="2" charset="0"/>
              </a:rPr>
              <a:t>returnDataType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4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бірдей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4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болуы</a:t>
            </a:r>
            <a:r>
              <a:rPr kumimoji="0" lang="ru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керек</a:t>
            </a:r>
            <a:r>
              <a:rPr kumimoji="0" lang="kk-KZ" altLang="ru-KZ" sz="24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. </a:t>
            </a:r>
            <a:endParaRPr kumimoji="0" lang="ru-KZ" altLang="ru-KZ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Төменде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дұрыс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мысал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0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келтірілген</a:t>
            </a:r>
            <a:r>
              <a:rPr kumimoji="0" lang="ru-KZ" altLang="ru-KZ" sz="20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endParaRPr kumimoji="0" lang="ru-KZ" altLang="ru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2FD584-2981-4262-B251-7F54C3FAB319}"/>
              </a:ext>
            </a:extLst>
          </p:cNvPr>
          <p:cNvSpPr txBox="1"/>
          <p:nvPr/>
        </p:nvSpPr>
        <p:spPr>
          <a:xfrm>
            <a:off x="467544" y="5195655"/>
            <a:ext cx="6624736" cy="120032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sumOfThree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89349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72C89B-1AEE-40B8-B08E-11165C0FCBFA}"/>
              </a:ext>
            </a:extLst>
          </p:cNvPr>
          <p:cNvSpPr txBox="1"/>
          <p:nvPr/>
        </p:nvSpPr>
        <p:spPr>
          <a:xfrm>
            <a:off x="1907704" y="260648"/>
            <a:ext cx="568863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500" b="1" dirty="0" err="1">
                <a:effectLst/>
                <a:latin typeface="Play"/>
              </a:rPr>
              <a:t>Әдістің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қайтару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мәндері</a:t>
            </a:r>
            <a:endParaRPr lang="ru-KZ" sz="2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BF86A1-D33A-4B0C-8129-FA35B26BB1C9}"/>
              </a:ext>
            </a:extLst>
          </p:cNvPr>
          <p:cNvSpPr txBox="1"/>
          <p:nvPr/>
        </p:nvSpPr>
        <p:spPr>
          <a:xfrm>
            <a:off x="827584" y="906978"/>
            <a:ext cx="77768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Егер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қате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деректер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түрі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 </a:t>
            </a:r>
            <a:r>
              <a:rPr lang="ru-RU" sz="2500" b="1" i="0" spc="20" dirty="0" err="1">
                <a:effectLst/>
                <a:latin typeface="Hind Siliguri" panose="02000000000000000000" pitchFamily="2" charset="0"/>
              </a:rPr>
              <a:t>қайтарылса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 ,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ол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қатені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 </a:t>
            </a:r>
            <a:r>
              <a:rPr lang="ru-RU" sz="2500" b="0" i="0" spc="20" dirty="0" err="1">
                <a:effectLst/>
                <a:latin typeface="Hind Siliguri" panose="02000000000000000000" pitchFamily="2" charset="0"/>
              </a:rPr>
              <a:t>көрсетеді</a:t>
            </a:r>
            <a:r>
              <a:rPr lang="ru-RU" sz="2500" b="0" i="0" spc="20" dirty="0">
                <a:effectLst/>
                <a:latin typeface="Hind Siliguri" panose="02000000000000000000" pitchFamily="2" charset="0"/>
              </a:rPr>
              <a:t>:</a:t>
            </a:r>
          </a:p>
          <a:p>
            <a:br>
              <a:rPr lang="ru-RU" sz="2500" b="0" i="0" dirty="0">
                <a:effectLst/>
                <a:latin typeface="Hind Siliguri" panose="02000000000000000000" pitchFamily="2" charset="0"/>
              </a:rPr>
            </a:br>
            <a:endParaRPr lang="ru-KZ" sz="25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5DE1EE-E486-4BC1-92A9-959642AC5BFB}"/>
              </a:ext>
            </a:extLst>
          </p:cNvPr>
          <p:cNvSpPr txBox="1"/>
          <p:nvPr/>
        </p:nvSpPr>
        <p:spPr>
          <a:xfrm>
            <a:off x="683568" y="1734484"/>
            <a:ext cx="8136904" cy="147732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sumOfThree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"10"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b="0" dirty="0"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// Error (the string has a number in it, but it is still a string/text)</a:t>
            </a:r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72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2970CB-8387-4F3A-91AE-7B3FAC659167}"/>
              </a:ext>
            </a:extLst>
          </p:cNvPr>
          <p:cNvSpPr txBox="1"/>
          <p:nvPr/>
        </p:nvSpPr>
        <p:spPr>
          <a:xfrm>
            <a:off x="575556" y="1844824"/>
            <a:ext cx="8028892" cy="452431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ConsoleApp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internal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Program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sumOfThree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 {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}</a:t>
            </a:r>
          </a:p>
          <a:p>
            <a:b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args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{</a:t>
            </a:r>
            <a:r>
              <a:rPr lang="kk-KZ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int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result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sumOfThree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5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B5CEA8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10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B5CEA8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15</a:t>
            </a:r>
            <a:r>
              <a:rPr lang="en-US" b="0" dirty="0">
                <a:solidFill>
                  <a:srgbClr val="CCCCCC"/>
                </a:solidFill>
                <a:effectLst/>
                <a:highlight>
                  <a:srgbClr val="FF00FF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WriteLine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result</a:t>
            </a:r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 </a:t>
            </a:r>
            <a:r>
              <a:rPr lang="en-US" b="0" dirty="0">
                <a:solidFill>
                  <a:srgbClr val="6A9955"/>
                </a:solidFill>
                <a:effectLst/>
                <a:latin typeface="Consolas" panose="020B0609020204030204" pitchFamily="49" charset="0"/>
              </a:rPr>
              <a:t>// Output: 30</a:t>
            </a:r>
            <a:endParaRPr lang="en-US" b="0" dirty="0">
              <a:solidFill>
                <a:srgbClr val="CCCCCC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 }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CE14BED-22A3-4161-8056-92FB4D289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980728"/>
            <a:ext cx="8352928" cy="769441"/>
          </a:xfrm>
          <a:prstGeom prst="rect">
            <a:avLst/>
          </a:prstGeom>
          <a:solidFill>
            <a:srgbClr val="E2E2E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Әдістен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қайтарылған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мәнді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 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Monaco"/>
                <a:cs typeface="Hind Siliguri" panose="02000000000000000000" pitchFamily="2" charset="0"/>
              </a:rPr>
              <a:t>sumOfThree</a:t>
            </a:r>
            <a:r>
              <a:rPr kumimoji="0" lang="kk-KZ" altLang="ru-KZ" sz="2500" b="0" i="0" u="none" strike="noStrike" cap="none" normalizeH="0" baseline="0" dirty="0">
                <a:ln>
                  <a:noFill/>
                </a:ln>
                <a:solidFill>
                  <a:srgbClr val="DC143C"/>
                </a:solidFill>
                <a:effectLst/>
                <a:latin typeface="Monaco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айнымалыға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сақтауға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болады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endParaRPr kumimoji="0" lang="ru-KZ" altLang="ru-KZ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CEC59B-730E-4A0B-996A-E305DF0D97EE}"/>
              </a:ext>
            </a:extLst>
          </p:cNvPr>
          <p:cNvSpPr txBox="1"/>
          <p:nvPr/>
        </p:nvSpPr>
        <p:spPr>
          <a:xfrm>
            <a:off x="1907704" y="260648"/>
            <a:ext cx="568863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500" b="1" dirty="0" err="1">
                <a:effectLst/>
                <a:latin typeface="Play"/>
              </a:rPr>
              <a:t>Әдістің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қайтару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мәндері</a:t>
            </a:r>
            <a:endParaRPr lang="ru-KZ" sz="2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FAD4E0-FEE7-477E-B99D-0F465B692255}"/>
              </a:ext>
            </a:extLst>
          </p:cNvPr>
          <p:cNvSpPr txBox="1"/>
          <p:nvPr/>
        </p:nvSpPr>
        <p:spPr>
          <a:xfrm>
            <a:off x="1907704" y="250334"/>
            <a:ext cx="568863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500" b="1" dirty="0" err="1">
                <a:effectLst/>
                <a:latin typeface="Play"/>
              </a:rPr>
              <a:t>Әдістің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қайтару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мәндері</a:t>
            </a:r>
            <a:endParaRPr lang="ru-KZ" sz="2500" dirty="0"/>
          </a:p>
        </p:txBody>
      </p:sp>
    </p:spTree>
    <p:extLst>
      <p:ext uri="{BB962C8B-B14F-4D97-AF65-F5344CB8AC3E}">
        <p14:creationId xmlns:p14="http://schemas.microsoft.com/office/powerpoint/2010/main" val="1984255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4389C2-A00D-4ECB-984F-6FF5ABDDC0C5}"/>
              </a:ext>
            </a:extLst>
          </p:cNvPr>
          <p:cNvSpPr txBox="1"/>
          <p:nvPr/>
        </p:nvSpPr>
        <p:spPr>
          <a:xfrm>
            <a:off x="359532" y="2228671"/>
            <a:ext cx="8388932" cy="144655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2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200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2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[] </a:t>
            </a:r>
            <a:r>
              <a:rPr lang="en-US" sz="2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args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</a:t>
            </a:r>
          </a:p>
          <a:p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{</a:t>
            </a:r>
          </a:p>
          <a:p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 </a:t>
            </a:r>
            <a:r>
              <a:rPr lang="en-US" sz="22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Console</a:t>
            </a:r>
            <a:r>
              <a:rPr lang="en-US" sz="2200" b="0" dirty="0" err="1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WriteLine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2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sumOfThree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5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10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2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15</a:t>
            </a:r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));</a:t>
            </a:r>
          </a:p>
          <a:p>
            <a:r>
              <a:rPr lang="en-US" sz="22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      }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AE79A6A-3105-4F23-A09C-CBBA3B036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790" y="1196752"/>
            <a:ext cx="8148411" cy="7694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Біз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сондай-ақ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қайтарылатын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мәнді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тікелей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келесі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әдісті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қолдана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отырып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шығара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 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аламыз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 </a:t>
            </a:r>
            <a:r>
              <a:rPr kumimoji="0" lang="ru-KZ" altLang="ru-KZ" sz="2500" b="0" i="0" u="none" strike="noStrike" cap="none" normalizeH="0" baseline="0" dirty="0" err="1">
                <a:ln>
                  <a:noFill/>
                </a:ln>
                <a:solidFill>
                  <a:srgbClr val="DC143C"/>
                </a:solidFill>
                <a:effectLst/>
                <a:latin typeface="Monaco"/>
                <a:cs typeface="Hind Siliguri" panose="02000000000000000000" pitchFamily="2" charset="0"/>
              </a:rPr>
              <a:t>Console.WriteLine</a:t>
            </a:r>
            <a:r>
              <a:rPr kumimoji="0" lang="ru-KZ" altLang="ru-KZ" sz="2500" b="0" i="0" u="none" strike="noStrike" cap="none" normalizeH="0" baseline="0" dirty="0">
                <a:ln>
                  <a:noFill/>
                </a:ln>
                <a:solidFill>
                  <a:srgbClr val="080808"/>
                </a:solidFill>
                <a:effectLst/>
                <a:latin typeface="Hind Siliguri" panose="02000000000000000000" pitchFamily="2" charset="0"/>
                <a:cs typeface="Hind Siliguri" panose="02000000000000000000" pitchFamily="2" charset="0"/>
              </a:rPr>
              <a:t>:</a:t>
            </a:r>
            <a:endParaRPr kumimoji="0" lang="ru-KZ" altLang="ru-KZ" sz="2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A414E8-57B6-4688-84C9-2BA65F27FF83}"/>
              </a:ext>
            </a:extLst>
          </p:cNvPr>
          <p:cNvSpPr txBox="1"/>
          <p:nvPr/>
        </p:nvSpPr>
        <p:spPr>
          <a:xfrm>
            <a:off x="1907704" y="250334"/>
            <a:ext cx="568863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ru-RU" sz="2500" b="1" dirty="0" err="1">
                <a:effectLst/>
                <a:latin typeface="Play"/>
              </a:rPr>
              <a:t>Әдістің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қайтару</a:t>
            </a:r>
            <a:r>
              <a:rPr lang="ru-RU" sz="2500" b="1" dirty="0">
                <a:effectLst/>
                <a:latin typeface="Play"/>
              </a:rPr>
              <a:t> </a:t>
            </a:r>
            <a:r>
              <a:rPr lang="ru-RU" sz="2500" b="1" dirty="0" err="1">
                <a:effectLst/>
                <a:latin typeface="Play"/>
              </a:rPr>
              <a:t>мәндері</a:t>
            </a:r>
            <a:endParaRPr lang="ru-KZ" sz="2500" dirty="0"/>
          </a:p>
        </p:txBody>
      </p:sp>
    </p:spTree>
    <p:extLst>
      <p:ext uri="{BB962C8B-B14F-4D97-AF65-F5344CB8AC3E}">
        <p14:creationId xmlns:p14="http://schemas.microsoft.com/office/powerpoint/2010/main" val="2546411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8938" y="1183597"/>
            <a:ext cx="799288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әдістің алдында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void типі 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жазылса, онда әдіс өзінің жұмысын return операторы арқылы қайтармауы керек (осы жағдайда return операторы әдістің денесінде болмайды).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05272" y="2368122"/>
            <a:ext cx="612068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bb,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xx, out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int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{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if 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&gt;bb) {xx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bb;}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else { xx = bb;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yy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;}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}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05271" y="4928013"/>
            <a:ext cx="612068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maxmin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a,b,out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x,out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y);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8938" y="3847893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Әдетте осы әдіс </a:t>
            </a:r>
            <a:r>
              <a:rPr lang="kk-KZ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процедура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деп аталады, оны айнымалыға меншіктеу керек емес,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kk-KZ" dirty="0"/>
              <a:t>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жеке ішкі бағдарлама - процедура түрінде жазуға болады (дөңгелек жақшаларында параметрлері бар әдіс атауы).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4065" y="752710"/>
            <a:ext cx="59046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2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8116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428" y="1700808"/>
            <a:ext cx="823516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Бағдарламалауда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айнымалылар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ұғымдары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қолданылады.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Кез келген әдістің ішінде жариялаған айнымалы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жергілікті) айнымалы деп аталады.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Класс ішіндегі, бірақ оның кез келген әдістерінен тыс жариялаған айнымалылар  осы класстың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жаһандық) айнымалылары деп аталады.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3. C # -де </a:t>
            </a:r>
            <a:r>
              <a:rPr lang="kk-KZ" sz="2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бірдей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локальді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 қолдануға болмайды, программадағы барлық айнымалылардың  жеке қайталанбатын атаулары болуы керек.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әдістері.  </a:t>
            </a:r>
          </a:p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647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138" y="1700808"/>
            <a:ext cx="82351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Класс әдістерін қолдануда әдістер айнымалысының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«қолжетімділік/көріну ауқымы»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(«области видимости») және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сүру ұзақтығы»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(«время жизни») түсініктері бар.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 Кез-келген класс әдісі өз классындағы  барлық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глобальді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айнымалыларды «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көріп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», оларды пайдалана 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6. Локальді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айнымалының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«өмір сүру ұзақтығы»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осы  айнымалы пайдаланатын әдіске байланысты уақытпен анықталады.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2596" y="692696"/>
            <a:ext cx="819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Класс әдістері.  </a:t>
            </a:r>
          </a:p>
          <a:p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Локальді және глобальді айнымалылардың</a:t>
            </a:r>
            <a:r>
              <a:rPr lang="kk-KZ" sz="24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ұғымы.</a:t>
            </a:r>
            <a:endParaRPr lang="ru-RU" sz="2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071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С# тілінде әдістердің келесі параметрлері бар: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анықтайтын параметрлер (мәндік параметрлер, яғни әдіс қабылдайтын кіріс параметрлер);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сілтемелік параметрлер (ref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шығыстық параметрлер (out қызметтік сөзімен белгіленеді);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 (params қызметтік сөзімен белгіленеді).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607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458" y="701407"/>
            <a:ext cx="8233997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параметрлер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(мәндерді анықтайтын параметрлер).</a:t>
            </a:r>
          </a:p>
          <a:p>
            <a:pPr indent="457200" algn="just"/>
            <a:r>
              <a:rPr lang="ru-RU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 анықтайтын параметрлерде қызметтік сөз болмайды.</a:t>
            </a:r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мәндерді анықтайтын параметрлер жарияланса, онда бұл әдістің кейбір айнымалылар көшірмелерін өз құзырына алғандығын көрсетеді.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осы көшірмелердің мәнін өзгерте алады, бірақ олардың түпнұсқасы/оригинал (бағдарламада) өзгермеген қалыпта қалады. </a:t>
            </a:r>
            <a:endParaRPr lang="en-US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жұмысы аяқталғаннан кейін мәндерді анықтайтын параметрлер (мәндік параметрлер) компьютер жадысынан жойылады.</a:t>
            </a:r>
          </a:p>
          <a:p>
            <a:pPr indent="457200" algn="just"/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Мәндерді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анықтайтын</a:t>
            </a:r>
            <a:r>
              <a:rPr lang="kk-KZ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параметрлерде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қызметтік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сөз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қолданылмайды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әдістерінің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үтірлер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014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556" y="46176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Мәндік параметрлер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862" y="918709"/>
            <a:ext cx="7973594" cy="521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3182638" y="2698760"/>
            <a:ext cx="4870296" cy="360041"/>
          </a:xfrm>
          <a:prstGeom prst="accentBorderCallout1">
            <a:avLst>
              <a:gd name="adj1" fmla="val 52158"/>
              <a:gd name="adj2" fmla="val -357"/>
              <a:gd name="adj3" fmla="val 234642"/>
              <a:gd name="adj4" fmla="val -1060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lIns="36000" tIns="144000" rIns="0" bIns="0" rtlCol="0" anchor="ctr">
            <a:noAutofit/>
          </a:bodyPr>
          <a:lstStyle/>
          <a:p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n 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айнымалысының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x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көшіріледі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47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76C86-F5D2-4B40-9419-3874B691E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1" dirty="0" err="1">
                <a:effectLst/>
                <a:latin typeface="Play"/>
              </a:rPr>
              <a:t>Әдіс</a:t>
            </a:r>
            <a:r>
              <a:rPr lang="ru-RU" b="1" dirty="0">
                <a:effectLst/>
                <a:latin typeface="Play"/>
              </a:rPr>
              <a:t> </a:t>
            </a:r>
            <a:r>
              <a:rPr lang="ru-RU" b="1" dirty="0" err="1">
                <a:effectLst/>
                <a:latin typeface="Play"/>
              </a:rPr>
              <a:t>параметрлері</a:t>
            </a:r>
            <a:endParaRPr lang="ru-KZ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59E72F-56DE-4D6F-B87E-ACC916D19A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F95D930-59B0-463E-9E34-547FF7D4A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" y="129143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7446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 параметрлер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қызметтік сөзімен белгіленеді)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Егер әдісте сілтемелік параметрлер жарияланған болса, онда әдіс сәйкес айнымалылардың адресін өз құзырына алады және оларды өз алгоритмі бойынша қолдана алады (жаңа мәндерді жаза және оқи алады).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денесіндегі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ref</a:t>
            </a:r>
            <a:r>
              <a:rPr lang="ru-RU" sz="2400" dirty="0"/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параметріне жіберілетін аргумент  жіберер алдында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инициялануы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белгілі бір мән міндетті түрде меншіктелуі тиіс, әйтпесе программа компиляциясы кезінде қате кеткені туралы хабар шығады.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105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Сілтемелік</a:t>
            </a:r>
            <a:r>
              <a:rPr lang="kk-KZ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параметрлер</a:t>
            </a:r>
            <a:r>
              <a:rPr lang="kk-KZ" sz="2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(ref қызметтік сөзімен белгіленеді)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9" y="995531"/>
            <a:ext cx="8241645" cy="545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5508104" y="2917952"/>
            <a:ext cx="2952328" cy="392953"/>
          </a:xfrm>
          <a:prstGeom prst="accentBorderCallout1">
            <a:avLst>
              <a:gd name="adj1" fmla="val 52158"/>
              <a:gd name="adj2" fmla="val -357"/>
              <a:gd name="adj3" fmla="val 279033"/>
              <a:gd name="adj4" fmla="val -10967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айнымалысына</a:t>
            </a:r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сілтеме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ыноска 1 (граница и черта) 10"/>
          <p:cNvSpPr/>
          <p:nvPr/>
        </p:nvSpPr>
        <p:spPr>
          <a:xfrm>
            <a:off x="2922686" y="2917952"/>
            <a:ext cx="2441401" cy="388939"/>
          </a:xfrm>
          <a:prstGeom prst="accentBorderCallout1">
            <a:avLst>
              <a:gd name="adj1" fmla="val 52158"/>
              <a:gd name="adj2" fmla="val -357"/>
              <a:gd name="adj3" fmla="val 97095"/>
              <a:gd name="adj4" fmla="val -24321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айнымалысын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инициализациялау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3582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692174"/>
            <a:ext cx="8136904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Әдістің шығыстық параметрлері қосымшаға нәтижелерді жеткізу/қайтару үшін арналған. 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 денесіндегі шығыстық параметрлерге белгілі бір мәндер міндетті түрде меншіктелуі тиіс емес.</a:t>
            </a:r>
          </a:p>
          <a:p>
            <a:pPr indent="457200" algn="just"/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денесі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шақыру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әдісінде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кілттік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сөзін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27896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03648" y="116632"/>
            <a:ext cx="5904656" cy="86177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8998" y="540296"/>
            <a:ext cx="8491474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ығыстық параметрлер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(out қызметтік сөзімен белгіленеді);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66" y="1556792"/>
            <a:ext cx="6696743" cy="3857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 1 (граница и черта) 6"/>
          <p:cNvSpPr/>
          <p:nvPr/>
        </p:nvSpPr>
        <p:spPr>
          <a:xfrm>
            <a:off x="4456087" y="2095177"/>
            <a:ext cx="2376264" cy="504055"/>
          </a:xfrm>
          <a:prstGeom prst="accentBorderCallout1">
            <a:avLst>
              <a:gd name="adj1" fmla="val 52158"/>
              <a:gd name="adj2" fmla="val -357"/>
              <a:gd name="adj3" fmla="val 150930"/>
              <a:gd name="adj4" fmla="val -92178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параметрге   мән  меншіктелуі  тиіс 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1 (граница и черта) 7"/>
          <p:cNvSpPr/>
          <p:nvPr/>
        </p:nvSpPr>
        <p:spPr>
          <a:xfrm>
            <a:off x="4480470" y="2995269"/>
            <a:ext cx="2376264" cy="579430"/>
          </a:xfrm>
          <a:prstGeom prst="accentBorderCallout1">
            <a:avLst>
              <a:gd name="adj1" fmla="val 52158"/>
              <a:gd name="adj2" fmla="val -357"/>
              <a:gd name="adj3" fmla="val 161339"/>
              <a:gd name="adj4" fmla="val -85009"/>
            </a:avLst>
          </a:prstGeom>
          <a:solidFill>
            <a:srgbClr val="0070C0"/>
          </a:solidFill>
          <a:ln>
            <a:solidFill>
              <a:schemeClr val="tx1"/>
            </a:solidFill>
            <a:tailEnd type="triangle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144000" rIns="36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k-KZ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инициализацияланбаған</a:t>
            </a:r>
            <a:r>
              <a:rPr lang="ru-RU" sz="1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9237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6307" y="764704"/>
            <a:ext cx="8280920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(params қызметтік сөзімен белгіленеді).  </a:t>
            </a: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Әдістегі жарияланған массивті параметр айнымалылардың кез келген санымен жұмыс жасауға арналған. </a:t>
            </a:r>
            <a:endParaRPr lang="en-US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params қызметтік сөзінен кейін тұрған формалды параметр кез келген өлшемді деректер массивімен сәйкестікке келтіріледі.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lnSpc>
                <a:spcPct val="120000"/>
              </a:lnSpc>
              <a:spcBef>
                <a:spcPts val="0"/>
              </a:spcBef>
              <a:buFont typeface="+mj-lt"/>
              <a:buAutoNum type="arabicParenR"/>
            </a:pP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116632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17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0" y="1052736"/>
            <a:ext cx="684076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18326" y="0"/>
            <a:ext cx="59046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Класс әдістері</a:t>
            </a:r>
            <a:endParaRPr lang="ru-RU" sz="3200" b="1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FFCC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616862"/>
            <a:ext cx="3213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Массивті параметр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74" y="5112992"/>
            <a:ext cx="3133725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3371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DAEE7-971A-4B94-9ABB-0866E3A7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1328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sz="4400" b="1" dirty="0"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br>
              <a:rPr lang="ru-RU" sz="4400" b="1" dirty="0">
                <a:latin typeface="Times New Roman" pitchFamily="18" charset="0"/>
                <a:cs typeface="Times New Roman" pitchFamily="18" charset="0"/>
              </a:rPr>
            </a:b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571974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4388" y="1171560"/>
            <a:ext cx="792088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С# тілінде бірнеше әдісті бір атаумен анықтауға болады, сонымен қатар оларда формалды параметрлердің әр түрлі жиыны болуы мүмкін (немесе параметрлердің түрлі типтері).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С# тілінде осы тәсілді </a:t>
            </a:r>
            <a:r>
              <a:rPr lang="kk-KZ" sz="24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(қайта анықтау) деп атайды. </a:t>
            </a: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Осындай әдісті шақырған кезде бағдарлама сәйкес әдісті аргументтердің санын, типін, тәртібін талдау арқылы анықтайды.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755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927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1420" y="980679"/>
            <a:ext cx="7757824" cy="38164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{ 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x*x;}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double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x+x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}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public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char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x) {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x; } 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60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[]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args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{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  funk(5)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5.5  funk(5.5)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(5.5));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"x = 'g'  funk('g') = {0} 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it-IT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funk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'g'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200" dirty="0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rgbClr val="A31515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rgbClr val="2B91A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  }</a:t>
            </a:r>
            <a:endParaRPr kumimoji="0" 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3889" y="54979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Әдістердің қайта жүктелуі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0210" y="5013176"/>
            <a:ext cx="775306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жұмысының нәтидесі</a:t>
            </a:r>
            <a:r>
              <a:rPr lang="it-IT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 funk(5) = 25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5.5 funk(5.5) = 11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x = 'g' funk('g') = g</a:t>
            </a:r>
            <a:endParaRPr lang="ru-RU" sz="2000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612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F8E231-7127-47A7-AFFB-8D7BE1F95701}"/>
              </a:ext>
            </a:extLst>
          </p:cNvPr>
          <p:cNvSpPr txBox="1"/>
          <p:nvPr/>
        </p:nvSpPr>
        <p:spPr>
          <a:xfrm>
            <a:off x="2555776" y="2420888"/>
            <a:ext cx="45720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kk-KZ" sz="4500" b="1" dirty="0"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4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36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392" y="1176044"/>
            <a:ext cx="78490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дегеніміз – әдіс өз операторларын орындау барысында әдістің өзін қайта  шақыруын орындайтын есептеу  процесін  ұйымдастыру тәсілі.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Рекурсиялық есептеулерді сипаттайтын классикалық мысал  – факториалды есептеу.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Мысалы,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факториалын  есептеу керек болсын.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29437" y="3481897"/>
            <a:ext cx="60548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/>
            <a:r>
              <a:rPr lang="ru-RU" sz="2800" b="1" dirty="0">
                <a:solidFill>
                  <a:srgbClr val="FFC000"/>
                </a:solidFill>
              </a:rPr>
              <a:t>N ! = 1*2* … *(N-1)*N = (N - I) ! * N ;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65507" y="4062263"/>
            <a:ext cx="6050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Сонымен, </a:t>
            </a:r>
            <a:r>
              <a:rPr lang="en-US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есептеу үшін (N-1)! білу керек.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49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9328" y="1149859"/>
            <a:ext cx="7819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N! факториалын қарапайым FOR циклі арқылы есептеуге болады, мысалы: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4358" y="3140968"/>
            <a:ext cx="7424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Цикл жұмысының нәтижесі </a:t>
            </a:r>
            <a:r>
              <a:rPr lang="ru-RU" sz="2400" b="1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айнымалысында жазылады. 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392" y="1980856"/>
            <a:ext cx="4572000" cy="83099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1;</a:t>
            </a: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(i=1; i&lt;=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N;i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++)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pr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*i ;</a:t>
            </a:r>
          </a:p>
        </p:txBody>
      </p:sp>
    </p:spTree>
    <p:extLst>
      <p:ext uri="{BB962C8B-B14F-4D97-AF65-F5344CB8AC3E}">
        <p14:creationId xmlns:p14="http://schemas.microsoft.com/office/powerpoint/2010/main" val="12423627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5530" y="1149859"/>
            <a:ext cx="787490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Рекурсияны қолдану бір немесе бірнеше шартты циклдік операциялары бар күрделі есептерді оңай шешуге көмектеседі. </a:t>
            </a:r>
          </a:p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функцияны қолданатын бағдарламаның мысалы ретінде диалог режімінде енгізілген бүтін санның факториалын есептеу бағдарламасын дайындаймыз. </a:t>
            </a:r>
          </a:p>
          <a:p>
            <a:pPr indent="457200" algn="just"/>
            <a:endParaRPr lang="kk-KZ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kk-KZ" sz="2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Рекурсивті есептеулерді қолдану бағдарлама көрнектілігін арттырады, бірақ әдеттегі циклді оператор көмегімен ұйымдастырылған бағдарламаларға қарағанда бағдарлама жұмысына уақыт көбірек жұмсалады.</a:t>
            </a:r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2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71897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71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2386" y="817714"/>
            <a:ext cx="7535361" cy="56323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class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Program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v-SE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fakt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n)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fu, k;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fu = n;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if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(n != 1) </a:t>
            </a:r>
            <a:r>
              <a:rPr kumimoji="0" lang="kk-K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{ k = n - 1; fu = fu * fakt(k);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return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static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void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Main()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{  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a, n;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string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bytin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canin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engiziniz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= 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n =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Convert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.ToInt32(</a:t>
            </a:r>
            <a:r>
              <a:rPr kumimoji="0" lang="en-US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buf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= fakt(n);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"n! =  {0}"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a);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.WriteLine(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lang="en-US" sz="2000" b="1" dirty="0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Enter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pernesin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rgbClr val="8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basiniz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</a:t>
            </a: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rgbClr val="00808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Console</a:t>
            </a:r>
            <a:r>
              <a:rPr kumimoji="0" lang="ru-RU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.ReadLine</a:t>
            </a: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();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}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9328" y="421412"/>
            <a:ext cx="48001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2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Рекурсия</a:t>
            </a:r>
            <a:endParaRPr lang="ru-RU" sz="22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29372" y="5526695"/>
            <a:ext cx="356430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Бағдарлама жұмысы</a:t>
            </a:r>
            <a:r>
              <a:rPr lang="it-IT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bytin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canin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engiziniz</a:t>
            </a:r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 5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2C982F"/>
                </a:solidFill>
                <a:latin typeface="Times New Roman" pitchFamily="18" charset="0"/>
                <a:cs typeface="Times New Roman" pitchFamily="18" charset="0"/>
              </a:rPr>
              <a:t>n! = 120</a:t>
            </a:r>
            <a:endParaRPr lang="ru-RU" b="1" dirty="0">
              <a:solidFill>
                <a:srgbClr val="2C982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851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3906" y="980728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Назар аударыңыз! СӨЖ үшін жеке тапсырмаларды орындау барысында есептегі әрбір әдіс-процедурада немесе әдіс-функцияда  кіріс   және жаңартылатын формальді параметрлер болуы керек. </a:t>
            </a:r>
          </a:p>
          <a:p>
            <a:pPr indent="457200" algn="just"/>
            <a:r>
              <a:rPr lang="kk-KZ" sz="2400" b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Әдістерде осы  параметрлер қолданылмаған жұмыстар қабылданбайды.</a:t>
            </a:r>
            <a:endParaRPr lang="ru-RU" sz="2400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00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502901"/>
            <a:ext cx="792088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1</a:t>
            </a:r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-та  функция типі  қай жерде көрсетіледі</a:t>
            </a:r>
            <a:r>
              <a:rPr lang="ru-RU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Функция атауынан кейін жақшаларда.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Функция типі оның атауынан кейін көрсетіледі.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Функция типі оның атына дейін беріледі. 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Функционалды атаудың артында арнайы белгісі бар.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типі оның атауынан кейін қос нүктемен көрсетіледі.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тілінде қандай айнымалылар Program классының локальді айнымалылары деп аталады? 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A) Main функциясынан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B) Main функциясынан кейінгі жақшаларда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C) Кез-келген функциядан тыс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D) Кез-келген функцияда жарияланған айнымалылар.</a:t>
            </a:r>
            <a:b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E) Функция тақырыптарында жарияланған айнымалылар.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 # тілінде функция қалай аяқталуы керек, егер оның типі көрсетілген болса?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C# тілінде сілтемелік параметрлерді сипаттаңыз.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kk-KZ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Функцияның қайтару мәні double болса, программада  функцияны қалай пайдалану  керек?</a:t>
            </a:r>
            <a:endParaRPr lang="ru-RU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992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764704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arenR" startAt="4"/>
            </a:pP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ішінде басқа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яны жариялауға бола ма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функция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ны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рекурсив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ті </a:t>
            </a:r>
            <a:r>
              <a:rPr lang="ru-RU" sz="2400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функци</a:t>
            </a: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я деп атайды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Атаулары бірдей бірнеше әдісті анықтау процесі қалай аталады</a:t>
            </a:r>
            <a:r>
              <a:rPr lang="ru-RU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+mj-lt"/>
              <a:buAutoNum type="arabicParenR" startAt="4"/>
            </a:pPr>
            <a:r>
              <a:rPr lang="kk-KZ" sz="24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Кейбір әдістердің алдында static модификаторы неге қолданылады?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27384" y="23561"/>
            <a:ext cx="9342784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C# 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ТІЛІНДЕГІ КЛАССТАР МЕН ӘДІСТЕР НЕГІЗДЕРІ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3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4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5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6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7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8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19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0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1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2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</TotalTime>
  <Words>2369</Words>
  <Application>Microsoft Office PowerPoint</Application>
  <PresentationFormat>Экран (4:3)</PresentationFormat>
  <Paragraphs>239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Calibri</vt:lpstr>
      <vt:lpstr>Consolas</vt:lpstr>
      <vt:lpstr>Hind Siliguri</vt:lpstr>
      <vt:lpstr>Monaco</vt:lpstr>
      <vt:lpstr>Play</vt:lpstr>
      <vt:lpstr>Times New Roman</vt:lpstr>
      <vt:lpstr>Тема Office</vt:lpstr>
      <vt:lpstr>Презентация PowerPoint</vt:lpstr>
      <vt:lpstr>Әдістер дегеніміз не?</vt:lpstr>
      <vt:lpstr>Әдістер дегеніміз не?</vt:lpstr>
      <vt:lpstr>Әдістерді жасау және шақыру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Әдіс параметрлері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Әдістердің қайта жүктелуі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Гульназ Жомарткызы</cp:lastModifiedBy>
  <cp:revision>86</cp:revision>
  <dcterms:created xsi:type="dcterms:W3CDTF">2016-10-10T20:53:15Z</dcterms:created>
  <dcterms:modified xsi:type="dcterms:W3CDTF">2026-02-24T04:23:04Z</dcterms:modified>
</cp:coreProperties>
</file>